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Roboto Slab"/>
      <p:regular r:id="rId12"/>
      <p:bold r:id="rId13"/>
    </p:embeddedFont>
    <p:embeddedFont>
      <p:font typeface="Roboto"/>
      <p:regular r:id="rId14"/>
      <p:bold r:id="rId15"/>
      <p:italic r:id="rId16"/>
      <p:boldItalic r:id="rId17"/>
    </p:embeddedFont>
    <p:embeddedFont>
      <p:font typeface="Roboto Condensed"/>
      <p:regular r:id="rId18"/>
      <p:bold r:id="rId19"/>
      <p:italic r:id="rId20"/>
      <p:boldItalic r:id="rId21"/>
    </p:embeddedFont>
    <p:embeddedFont>
      <p:font typeface="Gill Sans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Condensed-italic.fntdata"/><Relationship Id="rId11" Type="http://schemas.openxmlformats.org/officeDocument/2006/relationships/slide" Target="slides/slide6.xml"/><Relationship Id="rId22" Type="http://schemas.openxmlformats.org/officeDocument/2006/relationships/font" Target="fonts/GillSans-regular.fntdata"/><Relationship Id="rId10" Type="http://schemas.openxmlformats.org/officeDocument/2006/relationships/slide" Target="slides/slide5.xml"/><Relationship Id="rId21" Type="http://schemas.openxmlformats.org/officeDocument/2006/relationships/font" Target="fonts/RobotoCondensed-boldItalic.fntdata"/><Relationship Id="rId13" Type="http://schemas.openxmlformats.org/officeDocument/2006/relationships/font" Target="fonts/RobotoSlab-bold.fntdata"/><Relationship Id="rId12" Type="http://schemas.openxmlformats.org/officeDocument/2006/relationships/font" Target="fonts/RobotoSlab-regular.fntdata"/><Relationship Id="rId23" Type="http://schemas.openxmlformats.org/officeDocument/2006/relationships/font" Target="fonts/GillSans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Condensed-bold.fntdata"/><Relationship Id="rId6" Type="http://schemas.openxmlformats.org/officeDocument/2006/relationships/slide" Target="slides/slide1.xml"/><Relationship Id="rId18" Type="http://schemas.openxmlformats.org/officeDocument/2006/relationships/font" Target="fonts/RobotoCondensed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faa64a392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faa64a392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f321be909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f321be909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7ce9aee9c0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7ce9aee9c0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fd057a81b6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fd057a81b6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eacda3f55c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eacda3f55c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579451" y="336925"/>
            <a:ext cx="7893000" cy="20526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5200"/>
              <a:buFont typeface="Roboto Condensed"/>
              <a:buNone/>
              <a:defRPr sz="5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579450" y="2274075"/>
            <a:ext cx="7893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Roboto Condensed"/>
              <a:buNone/>
              <a:defRPr sz="280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44098" y="3793675"/>
            <a:ext cx="2077824" cy="113935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/>
          <p:nvPr/>
        </p:nvSpPr>
        <p:spPr>
          <a:xfrm>
            <a:off x="0" y="5018100"/>
            <a:ext cx="2843700" cy="1254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3028625" y="5018100"/>
            <a:ext cx="3039300" cy="1254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225300" y="5018100"/>
            <a:ext cx="2918700" cy="1254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4" name="Google Shape;8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4" name="Google Shape;24;p3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364950" y="197775"/>
            <a:ext cx="8520600" cy="8418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4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32" name="Google Shape;32;p4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5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5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41" name="Google Shape;41;p5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4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5"/>
          <p:cNvPicPr preferRelativeResize="0"/>
          <p:nvPr/>
        </p:nvPicPr>
        <p:blipFill rotWithShape="1">
          <a:blip r:embed="rId3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" type="body"/>
          </p:nvPr>
        </p:nvSpPr>
        <p:spPr>
          <a:xfrm>
            <a:off x="311700" y="1000075"/>
            <a:ext cx="3897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6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6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51" name="Google Shape;51;p6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4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6"/>
          <p:cNvSpPr txBox="1"/>
          <p:nvPr>
            <p:ph idx="2" type="body"/>
          </p:nvPr>
        </p:nvSpPr>
        <p:spPr>
          <a:xfrm>
            <a:off x="4635275" y="975025"/>
            <a:ext cx="3897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3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7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/>
          <p:nvPr>
            <p:ph type="title"/>
          </p:nvPr>
        </p:nvSpPr>
        <p:spPr>
          <a:xfrm>
            <a:off x="5144100" y="175650"/>
            <a:ext cx="39999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" name="Google Shape;60;p8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1" name="Google Shape;61;p8"/>
          <p:cNvSpPr txBox="1"/>
          <p:nvPr>
            <p:ph idx="1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pic>
        <p:nvPicPr>
          <p:cNvPr id="62" name="Google Shape;62;p8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4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1">
  <p:cSld name="ONE_COLUMN_TEXT_1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/>
          <p:nvPr>
            <p:ph type="title"/>
          </p:nvPr>
        </p:nvSpPr>
        <p:spPr>
          <a:xfrm>
            <a:off x="341425" y="117600"/>
            <a:ext cx="39999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9"/>
          <p:cNvSpPr txBox="1"/>
          <p:nvPr>
            <p:ph idx="1" type="body"/>
          </p:nvPr>
        </p:nvSpPr>
        <p:spPr>
          <a:xfrm>
            <a:off x="410725" y="124682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67" name="Google Shape;67;p9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9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9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9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71" name="Google Shape;71;p9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4200"/>
              <a:buFont typeface="Roboto Condensed"/>
              <a:buNone/>
              <a:defRPr b="1" sz="4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74" name="Google Shape;74;p1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100"/>
              <a:buNone/>
              <a:defRPr sz="2100">
                <a:solidFill>
                  <a:srgbClr val="66666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5" name="Google Shape;75;p1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  <a:defRPr>
                <a:solidFill>
                  <a:srgbClr val="666666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76" name="Google Shape;76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" name="Google Shape;77;p10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0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0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0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81" name="Google Shape;81;p10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stedwards.edu/undergraduate/majors-minors" TargetMode="External"/><Relationship Id="rId4" Type="http://schemas.openxmlformats.org/officeDocument/2006/relationships/hyperlink" Target="https://www.stedwards.edu/visit-campus#virtualtour" TargetMode="External"/><Relationship Id="rId5" Type="http://schemas.openxmlformats.org/officeDocument/2006/relationships/hyperlink" Target="https://www.stedwards.edu/admission-advice/take-virtual-tour-our-residence-halls" TargetMode="External"/><Relationship Id="rId6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/>
          <p:nvPr>
            <p:ph type="ctrTitle"/>
          </p:nvPr>
        </p:nvSpPr>
        <p:spPr>
          <a:xfrm>
            <a:off x="579450" y="336925"/>
            <a:ext cx="7893000" cy="157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St. Edward’s University 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Web Tour</a:t>
            </a:r>
            <a:endParaRPr b="1"/>
          </a:p>
        </p:txBody>
      </p:sp>
      <p:sp>
        <p:nvSpPr>
          <p:cNvPr id="91" name="Google Shape;91;p12"/>
          <p:cNvSpPr txBox="1"/>
          <p:nvPr>
            <p:ph idx="1" type="subTitle"/>
          </p:nvPr>
        </p:nvSpPr>
        <p:spPr>
          <a:xfrm>
            <a:off x="579450" y="2133350"/>
            <a:ext cx="7893000" cy="123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College Prep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Mr. Gordon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jgordon@bisdtx.org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3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3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Upcoming Events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0" name="Google Shape;100;p13"/>
          <p:cNvSpPr txBox="1"/>
          <p:nvPr>
            <p:ph idx="2" type="body"/>
          </p:nvPr>
        </p:nvSpPr>
        <p:spPr>
          <a:xfrm>
            <a:off x="4103975" y="388700"/>
            <a:ext cx="4854300" cy="475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55000" lnSpcReduction="20000"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600" u="sng">
                <a:solidFill>
                  <a:srgbClr val="981A31"/>
                </a:solidFill>
              </a:rPr>
              <a:t>We have a lot of upcoming events. Please mark these on your calendar. </a:t>
            </a:r>
            <a:endParaRPr b="1" sz="77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7700">
              <a:solidFill>
                <a:srgbClr val="00FF00"/>
              </a:solidFill>
            </a:endParaRPr>
          </a:p>
          <a:p>
            <a:pPr indent="0" lvl="0" marL="457200" rtl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2000">
              <a:solidFill>
                <a:srgbClr val="00689D"/>
              </a:solidFill>
            </a:endParaRPr>
          </a:p>
        </p:txBody>
      </p:sp>
      <p:sp>
        <p:nvSpPr>
          <p:cNvPr id="101" name="Google Shape;101;p13"/>
          <p:cNvSpPr txBox="1"/>
          <p:nvPr/>
        </p:nvSpPr>
        <p:spPr>
          <a:xfrm>
            <a:off x="7719775" y="4753225"/>
            <a:ext cx="10476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3028250" y="505100"/>
            <a:ext cx="56499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St. Edward’s University Facts</a:t>
            </a:r>
            <a:endParaRPr sz="200"/>
          </a:p>
        </p:txBody>
      </p:sp>
      <p:sp>
        <p:nvSpPr>
          <p:cNvPr id="108" name="Google Shape;108;p14"/>
          <p:cNvSpPr txBox="1"/>
          <p:nvPr/>
        </p:nvSpPr>
        <p:spPr>
          <a:xfrm>
            <a:off x="605625" y="876900"/>
            <a:ext cx="7719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09" name="Google Shape;109;p14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10" name="Google Shape;110;p14"/>
          <p:cNvPicPr preferRelativeResize="0"/>
          <p:nvPr/>
        </p:nvPicPr>
        <p:blipFill rotWithShape="1">
          <a:blip r:embed="rId3">
            <a:alphaModFix/>
          </a:blip>
          <a:srcRect b="155032" l="6638" r="-16179" t="-128448"/>
          <a:stretch/>
        </p:blipFill>
        <p:spPr>
          <a:xfrm>
            <a:off x="235000" y="2021325"/>
            <a:ext cx="2386450" cy="98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4"/>
          <p:cNvSpPr txBox="1"/>
          <p:nvPr/>
        </p:nvSpPr>
        <p:spPr>
          <a:xfrm>
            <a:off x="2242325" y="1760000"/>
            <a:ext cx="6684000" cy="36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❏"/>
            </a:pPr>
            <a:r>
              <a:rPr lang="en" sz="2000">
                <a:solidFill>
                  <a:schemeClr val="dk1"/>
                </a:solidFill>
              </a:rPr>
              <a:t>St. Edward’s</a:t>
            </a:r>
            <a:r>
              <a:rPr lang="en" sz="2000">
                <a:solidFill>
                  <a:schemeClr val="dk1"/>
                </a:solidFill>
              </a:rPr>
              <a:t> is located in Austin, TX, overlooking the city. 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❏"/>
            </a:pPr>
            <a:r>
              <a:rPr lang="en" sz="2000">
                <a:solidFill>
                  <a:schemeClr val="dk1"/>
                </a:solidFill>
              </a:rPr>
              <a:t>St. Edward’s is a private university. 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❏"/>
            </a:pPr>
            <a:r>
              <a:rPr lang="en" sz="2000">
                <a:solidFill>
                  <a:schemeClr val="dk1"/>
                </a:solidFill>
              </a:rPr>
              <a:t>They are the St. Edward’s Hilltoppers and their mascot is Topper the goat. (Because they are on top of a hill.) </a:t>
            </a:r>
            <a:r>
              <a:rPr lang="en" sz="19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¯\_(ツ)_/¯</a:t>
            </a:r>
            <a:endParaRPr sz="2700">
              <a:solidFill>
                <a:schemeClr val="dk1"/>
              </a:solidFill>
            </a:endParaRPr>
          </a:p>
          <a:p>
            <a:pPr indent="-355600" lvl="0" marL="457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❏"/>
            </a:pPr>
            <a:r>
              <a:rPr lang="en" sz="2000">
                <a:solidFill>
                  <a:schemeClr val="dk1"/>
                </a:solidFill>
              </a:rPr>
              <a:t>I am an alumnus, meaning I graduated with my master’s degree from there. </a:t>
            </a:r>
            <a:endParaRPr sz="20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112" name="Google Shape;11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5000" y="212200"/>
            <a:ext cx="2979976" cy="167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7725" y="2107500"/>
            <a:ext cx="1828525" cy="182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9" name="Google Shape;119;p15"/>
          <p:cNvSpPr txBox="1"/>
          <p:nvPr/>
        </p:nvSpPr>
        <p:spPr>
          <a:xfrm>
            <a:off x="2621450" y="139800"/>
            <a:ext cx="60237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St. Edward’s University Facts</a:t>
            </a:r>
            <a:endParaRPr sz="200"/>
          </a:p>
        </p:txBody>
      </p:sp>
      <p:sp>
        <p:nvSpPr>
          <p:cNvPr id="120" name="Google Shape;120;p15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21" name="Google Shape;121;p15"/>
          <p:cNvPicPr preferRelativeResize="0"/>
          <p:nvPr/>
        </p:nvPicPr>
        <p:blipFill rotWithShape="1">
          <a:blip r:embed="rId3">
            <a:alphaModFix/>
          </a:blip>
          <a:srcRect b="155032" l="6638" r="-16179" t="-128448"/>
          <a:stretch/>
        </p:blipFill>
        <p:spPr>
          <a:xfrm>
            <a:off x="235000" y="2021325"/>
            <a:ext cx="2386450" cy="98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5"/>
          <p:cNvSpPr txBox="1"/>
          <p:nvPr/>
        </p:nvSpPr>
        <p:spPr>
          <a:xfrm>
            <a:off x="2291300" y="803825"/>
            <a:ext cx="66840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❏"/>
            </a:pPr>
            <a:r>
              <a:rPr lang="en" sz="2000">
                <a:solidFill>
                  <a:schemeClr val="dk1"/>
                </a:solidFill>
              </a:rPr>
              <a:t>St. Edward’s was founded in 1885 and has 2,870 undergraduate students. 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❏"/>
            </a:pPr>
            <a:r>
              <a:rPr lang="en" sz="2000">
                <a:solidFill>
                  <a:schemeClr val="dk1"/>
                </a:solidFill>
              </a:rPr>
              <a:t>Ranked #8 out of 120 Regional Universities in the West by US News and World Report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❏"/>
            </a:pPr>
            <a:r>
              <a:rPr lang="en" sz="2000">
                <a:solidFill>
                  <a:schemeClr val="dk1"/>
                </a:solidFill>
              </a:rPr>
              <a:t>Has a 62.3% graduation rate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❏"/>
            </a:pPr>
            <a:r>
              <a:rPr lang="en" sz="2000">
                <a:solidFill>
                  <a:schemeClr val="dk1"/>
                </a:solidFill>
              </a:rPr>
              <a:t>The Main building looks like Mario’s castle</a:t>
            </a:r>
            <a:endParaRPr sz="20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123" name="Google Shape;12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5000" y="414075"/>
            <a:ext cx="2254600" cy="215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5"/>
          <p:cNvPicPr preferRelativeResize="0"/>
          <p:nvPr/>
        </p:nvPicPr>
        <p:blipFill rotWithShape="1">
          <a:blip r:embed="rId5">
            <a:alphaModFix/>
          </a:blip>
          <a:srcRect b="-32060" l="-4040" r="4040" t="32060"/>
          <a:stretch/>
        </p:blipFill>
        <p:spPr>
          <a:xfrm>
            <a:off x="-82125" y="3081325"/>
            <a:ext cx="8978028" cy="2809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6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0" name="Google Shape;130;p16"/>
          <p:cNvSpPr txBox="1"/>
          <p:nvPr/>
        </p:nvSpPr>
        <p:spPr>
          <a:xfrm>
            <a:off x="605625" y="180775"/>
            <a:ext cx="8072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SEU Majors and Virtual Tour</a:t>
            </a:r>
            <a:endParaRPr sz="200"/>
          </a:p>
        </p:txBody>
      </p:sp>
      <p:sp>
        <p:nvSpPr>
          <p:cNvPr id="131" name="Google Shape;131;p16"/>
          <p:cNvSpPr txBox="1"/>
          <p:nvPr/>
        </p:nvSpPr>
        <p:spPr>
          <a:xfrm>
            <a:off x="605625" y="1020150"/>
            <a:ext cx="7489800" cy="31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Read through one of the majors you are interested in. </a:t>
            </a:r>
            <a:endParaRPr sz="2400">
              <a:solidFill>
                <a:schemeClr val="dk1"/>
              </a:solidFill>
            </a:endParaRPr>
          </a:p>
          <a:p>
            <a:pPr indent="0" lvl="0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hlinkClick r:id="rId3"/>
              </a:rPr>
              <a:t>Majors and Minors</a:t>
            </a:r>
            <a:endParaRPr sz="2400">
              <a:solidFill>
                <a:schemeClr val="dk1"/>
              </a:solidFill>
            </a:endParaRPr>
          </a:p>
          <a:p>
            <a:pPr indent="0" lvl="0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Now take a virtual tour of the campus 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here</a:t>
            </a:r>
            <a:endParaRPr sz="2400">
              <a:solidFill>
                <a:schemeClr val="dk1"/>
              </a:solidFill>
            </a:endParaRPr>
          </a:p>
          <a:p>
            <a:pPr indent="0" lvl="0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And </a:t>
            </a:r>
            <a:endParaRPr sz="2400">
              <a:solidFill>
                <a:schemeClr val="dk1"/>
              </a:solidFill>
            </a:endParaRPr>
          </a:p>
          <a:p>
            <a:pPr indent="0" lvl="0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then take a </a:t>
            </a:r>
            <a:r>
              <a:rPr lang="en" sz="2400">
                <a:solidFill>
                  <a:schemeClr val="dk1"/>
                </a:solidFill>
              </a:rPr>
              <a:t>virtual</a:t>
            </a:r>
            <a:r>
              <a:rPr lang="en" sz="2400">
                <a:solidFill>
                  <a:schemeClr val="dk1"/>
                </a:solidFill>
              </a:rPr>
              <a:t> tour of a residence hall </a:t>
            </a:r>
            <a:r>
              <a:rPr lang="en" sz="2400" u="sng">
                <a:solidFill>
                  <a:schemeClr val="hlink"/>
                </a:solidFill>
                <a:hlinkClick r:id="rId5"/>
              </a:rPr>
              <a:t>here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32" name="Google Shape;132;p16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33" name="Google Shape;133;p16"/>
          <p:cNvPicPr preferRelativeResize="0"/>
          <p:nvPr/>
        </p:nvPicPr>
        <p:blipFill rotWithShape="1">
          <a:blip r:embed="rId6">
            <a:alphaModFix/>
          </a:blip>
          <a:srcRect b="155032" l="6638" r="-16179" t="-128448"/>
          <a:stretch/>
        </p:blipFill>
        <p:spPr>
          <a:xfrm>
            <a:off x="235000" y="2021325"/>
            <a:ext cx="2386450" cy="98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7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9" name="Google Shape;139;p17"/>
          <p:cNvSpPr txBox="1"/>
          <p:nvPr/>
        </p:nvSpPr>
        <p:spPr>
          <a:xfrm>
            <a:off x="903950" y="262150"/>
            <a:ext cx="7575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College Prep Assignment</a:t>
            </a:r>
            <a:endParaRPr sz="1000"/>
          </a:p>
        </p:txBody>
      </p:sp>
      <p:sp>
        <p:nvSpPr>
          <p:cNvPr id="140" name="Google Shape;140;p17"/>
          <p:cNvSpPr txBox="1"/>
          <p:nvPr/>
        </p:nvSpPr>
        <p:spPr>
          <a:xfrm>
            <a:off x="992775" y="1419775"/>
            <a:ext cx="74247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In the comments section of today’s College Prep, </a:t>
            </a:r>
            <a:endParaRPr b="1"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answer the following question: </a:t>
            </a:r>
            <a:endParaRPr b="1"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1" name="Google Shape;141;p17"/>
          <p:cNvSpPr txBox="1"/>
          <p:nvPr/>
        </p:nvSpPr>
        <p:spPr>
          <a:xfrm>
            <a:off x="7745100" y="4697950"/>
            <a:ext cx="13593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</a:rPr>
              <a:t>hi</a:t>
            </a:r>
            <a:endParaRPr sz="13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